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6" r:id="rId1"/>
  </p:sldMasterIdLst>
  <p:sldIdLst>
    <p:sldId id="268" r:id="rId2"/>
    <p:sldId id="280" r:id="rId3"/>
    <p:sldId id="270" r:id="rId4"/>
    <p:sldId id="272" r:id="rId5"/>
    <p:sldId id="274" r:id="rId6"/>
    <p:sldId id="275" r:id="rId7"/>
    <p:sldId id="276" r:id="rId8"/>
    <p:sldId id="277" r:id="rId9"/>
    <p:sldId id="28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senia\Desktop\&#1069;&#1082;&#1089;&#1090;&#1072;&#1090;%20&#1087;&#1088;&#1086;&#1077;&#1082;&#1090;%20\boomer-zoom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senia\Desktop\boomer-zoomer%20las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senia\Desktop\&#1069;&#1082;&#1089;&#1090;&#1072;&#1090;%20&#1087;&#1088;&#1086;&#1077;&#1082;&#1090;%20\boomer-zoom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senia\Desktop\boomer-zoomer%20la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senia\Desktop\boomer-zoomer%20la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senia\Desktop\boomer-zoomer%20la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senia\Desktop\boomer-zoomer%20la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senia\Desktop\boomer-zoomer%20la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senia\Desktop\boomer-zoomer%20la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contourW="12700"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marker>
          <c:xVal>
            <c:numRef>
              <c:f>Facebook!$B$3:$B$10</c:f>
              <c:numCache>
                <c:formatCode>General</c:formatCode>
                <c:ptCount val="8"/>
                <c:pt idx="0">
                  <c:v>2196</c:v>
                </c:pt>
                <c:pt idx="1">
                  <c:v>2334</c:v>
                </c:pt>
                <c:pt idx="2">
                  <c:v>2272</c:v>
                </c:pt>
                <c:pt idx="3">
                  <c:v>2320</c:v>
                </c:pt>
                <c:pt idx="4">
                  <c:v>2375</c:v>
                </c:pt>
                <c:pt idx="5">
                  <c:v>2414</c:v>
                </c:pt>
                <c:pt idx="6">
                  <c:v>2449</c:v>
                </c:pt>
                <c:pt idx="7">
                  <c:v>2498</c:v>
                </c:pt>
              </c:numCache>
            </c:numRef>
          </c:xVal>
          <c:yVal>
            <c:numRef>
              <c:f>Facebook!$H$3:$H$10</c:f>
              <c:numCache>
                <c:formatCode>General</c:formatCode>
                <c:ptCount val="8"/>
                <c:pt idx="0">
                  <c:v>11966</c:v>
                </c:pt>
                <c:pt idx="1">
                  <c:v>13231</c:v>
                </c:pt>
                <c:pt idx="2">
                  <c:v>13727</c:v>
                </c:pt>
                <c:pt idx="3">
                  <c:v>16914</c:v>
                </c:pt>
                <c:pt idx="4">
                  <c:v>15077</c:v>
                </c:pt>
                <c:pt idx="5">
                  <c:v>16914</c:v>
                </c:pt>
                <c:pt idx="6">
                  <c:v>17652</c:v>
                </c:pt>
                <c:pt idx="7">
                  <c:v>21082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7C4-7A47-9EAA-F9575B29D1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7974672"/>
        <c:axId val="517516512"/>
      </c:scatterChart>
      <c:valAx>
        <c:axId val="477974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users, mil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7516512"/>
        <c:crosses val="autoZero"/>
        <c:crossBetween val="midCat"/>
      </c:valAx>
      <c:valAx>
        <c:axId val="51751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Quarterly revenue, mil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77974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triangle"/>
            <c:size val="1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Tiktok!$B$3:$B$10</c:f>
              <c:numCache>
                <c:formatCode>General</c:formatCode>
                <c:ptCount val="8"/>
                <c:pt idx="0">
                  <c:v>74</c:v>
                </c:pt>
                <c:pt idx="1">
                  <c:v>150</c:v>
                </c:pt>
                <c:pt idx="2">
                  <c:v>267</c:v>
                </c:pt>
                <c:pt idx="3">
                  <c:v>375</c:v>
                </c:pt>
                <c:pt idx="4">
                  <c:v>497</c:v>
                </c:pt>
                <c:pt idx="5">
                  <c:v>514</c:v>
                </c:pt>
                <c:pt idx="6">
                  <c:v>535</c:v>
                </c:pt>
                <c:pt idx="7">
                  <c:v>581</c:v>
                </c:pt>
              </c:numCache>
            </c:numRef>
          </c:xVal>
          <c:yVal>
            <c:numRef>
              <c:f>Tiktok!$D$3:$D$10</c:f>
              <c:numCache>
                <c:formatCode>General</c:formatCode>
                <c:ptCount val="8"/>
                <c:pt idx="0">
                  <c:v>8</c:v>
                </c:pt>
                <c:pt idx="1">
                  <c:v>7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C6B-DD4D-8097-F7062A213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53503"/>
        <c:axId val="150120991"/>
      </c:scatterChart>
      <c:valAx>
        <c:axId val="1500535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users, mil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0120991"/>
        <c:crosses val="autoZero"/>
        <c:crossBetween val="midCat"/>
      </c:valAx>
      <c:valAx>
        <c:axId val="150120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Quarterly revenue, mil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00535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Facebook!$B$2</c:f>
              <c:strCache>
                <c:ptCount val="1"/>
                <c:pt idx="0">
                  <c:v>Number of users in millions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Facebook!$A$3:$A$10</c:f>
              <c:strCache>
                <c:ptCount val="8"/>
                <c:pt idx="0">
                  <c:v>Q1 '18</c:v>
                </c:pt>
                <c:pt idx="1">
                  <c:v>Q2 '18</c:v>
                </c:pt>
                <c:pt idx="2">
                  <c:v>Q3 '18</c:v>
                </c:pt>
                <c:pt idx="3">
                  <c:v>Q4 '18</c:v>
                </c:pt>
                <c:pt idx="4">
                  <c:v>Q1 '19</c:v>
                </c:pt>
                <c:pt idx="5">
                  <c:v>Q2 '19</c:v>
                </c:pt>
                <c:pt idx="6">
                  <c:v>Q3 '19</c:v>
                </c:pt>
                <c:pt idx="7">
                  <c:v>Q4 '19</c:v>
                </c:pt>
              </c:strCache>
            </c:strRef>
          </c:cat>
          <c:val>
            <c:numRef>
              <c:f>Facebook!$B$3:$B$10</c:f>
              <c:numCache>
                <c:formatCode>General</c:formatCode>
                <c:ptCount val="8"/>
                <c:pt idx="0">
                  <c:v>2196</c:v>
                </c:pt>
                <c:pt idx="1">
                  <c:v>2334</c:v>
                </c:pt>
                <c:pt idx="2">
                  <c:v>2272</c:v>
                </c:pt>
                <c:pt idx="3">
                  <c:v>2320</c:v>
                </c:pt>
                <c:pt idx="4">
                  <c:v>2375</c:v>
                </c:pt>
                <c:pt idx="5">
                  <c:v>2414</c:v>
                </c:pt>
                <c:pt idx="6">
                  <c:v>2449</c:v>
                </c:pt>
                <c:pt idx="7">
                  <c:v>2498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C4-D643-BE88-956B1F512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31034384"/>
        <c:axId val="431033072"/>
      </c:barChart>
      <c:lineChart>
        <c:grouping val="standard"/>
        <c:varyColors val="0"/>
        <c:ser>
          <c:idx val="1"/>
          <c:order val="1"/>
          <c:tx>
            <c:strRef>
              <c:f>Facebook!$C$2</c:f>
              <c:strCache>
                <c:ptCount val="1"/>
                <c:pt idx="0">
                  <c:v>% of growth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Facebook!$A$3:$A$10</c:f>
              <c:strCache>
                <c:ptCount val="8"/>
                <c:pt idx="0">
                  <c:v>Q1 '18</c:v>
                </c:pt>
                <c:pt idx="1">
                  <c:v>Q2 '18</c:v>
                </c:pt>
                <c:pt idx="2">
                  <c:v>Q3 '18</c:v>
                </c:pt>
                <c:pt idx="3">
                  <c:v>Q4 '18</c:v>
                </c:pt>
                <c:pt idx="4">
                  <c:v>Q1 '19</c:v>
                </c:pt>
                <c:pt idx="5">
                  <c:v>Q2 '19</c:v>
                </c:pt>
                <c:pt idx="6">
                  <c:v>Q3 '19</c:v>
                </c:pt>
                <c:pt idx="7">
                  <c:v>Q4 '19</c:v>
                </c:pt>
              </c:strCache>
            </c:strRef>
          </c:cat>
          <c:val>
            <c:numRef>
              <c:f>Facebook!$C$3:$C$10</c:f>
              <c:numCache>
                <c:formatCode>0%</c:formatCode>
                <c:ptCount val="8"/>
                <c:pt idx="0">
                  <c:v>1</c:v>
                </c:pt>
                <c:pt idx="1">
                  <c:v>1.0628415300546448</c:v>
                </c:pt>
                <c:pt idx="2">
                  <c:v>1.0346083788706739</c:v>
                </c:pt>
                <c:pt idx="3">
                  <c:v>1.0564663023679417</c:v>
                </c:pt>
                <c:pt idx="4">
                  <c:v>1.081511839708561</c:v>
                </c:pt>
                <c:pt idx="5">
                  <c:v>1.0992714025500911</c:v>
                </c:pt>
                <c:pt idx="6">
                  <c:v>1.1152094717668488</c:v>
                </c:pt>
                <c:pt idx="7">
                  <c:v>1.1375227686703095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C4-D643-BE88-956B1F512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2161472"/>
        <c:axId val="512160160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Facebook!$D$2</c15:sqref>
                        </c15:formulaRef>
                      </c:ext>
                    </c:extLst>
                    <c:strCache>
                      <c:ptCount val="1"/>
                      <c:pt idx="0">
                        <c:v>US and Canada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Facebook!$A$3:$A$10</c15:sqref>
                        </c15:formulaRef>
                      </c:ext>
                    </c:extLst>
                    <c:strCache>
                      <c:ptCount val="8"/>
                      <c:pt idx="0">
                        <c:v>Q1 '18</c:v>
                      </c:pt>
                      <c:pt idx="1">
                        <c:v>Q2 '18</c:v>
                      </c:pt>
                      <c:pt idx="2">
                        <c:v>Q3 '18</c:v>
                      </c:pt>
                      <c:pt idx="3">
                        <c:v>Q4 '18</c:v>
                      </c:pt>
                      <c:pt idx="4">
                        <c:v>Q1 '19</c:v>
                      </c:pt>
                      <c:pt idx="5">
                        <c:v>Q2 '19</c:v>
                      </c:pt>
                      <c:pt idx="6">
                        <c:v>Q3 '19</c:v>
                      </c:pt>
                      <c:pt idx="7">
                        <c:v>Q4 '19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Facebook!$D$3:$D$10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241</c:v>
                      </c:pt>
                      <c:pt idx="1">
                        <c:v>241</c:v>
                      </c:pt>
                      <c:pt idx="2">
                        <c:v>242</c:v>
                      </c:pt>
                      <c:pt idx="3">
                        <c:v>242</c:v>
                      </c:pt>
                      <c:pt idx="4">
                        <c:v>243</c:v>
                      </c:pt>
                      <c:pt idx="5">
                        <c:v>244</c:v>
                      </c:pt>
                      <c:pt idx="6">
                        <c:v>247</c:v>
                      </c:pt>
                      <c:pt idx="7">
                        <c:v>250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EC4-D643-BE88-956B1F512D63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Facebook!$E$2</c15:sqref>
                        </c15:formulaRef>
                      </c:ext>
                    </c:extLst>
                    <c:strCache>
                      <c:ptCount val="1"/>
                      <c:pt idx="0">
                        <c:v>Europe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Facebook!$A$3:$A$10</c15:sqref>
                        </c15:formulaRef>
                      </c:ext>
                    </c:extLst>
                    <c:strCache>
                      <c:ptCount val="8"/>
                      <c:pt idx="0">
                        <c:v>Q1 '18</c:v>
                      </c:pt>
                      <c:pt idx="1">
                        <c:v>Q2 '18</c:v>
                      </c:pt>
                      <c:pt idx="2">
                        <c:v>Q3 '18</c:v>
                      </c:pt>
                      <c:pt idx="3">
                        <c:v>Q4 '18</c:v>
                      </c:pt>
                      <c:pt idx="4">
                        <c:v>Q1 '19</c:v>
                      </c:pt>
                      <c:pt idx="5">
                        <c:v>Q2 '19</c:v>
                      </c:pt>
                      <c:pt idx="6">
                        <c:v>Q3 '19</c:v>
                      </c:pt>
                      <c:pt idx="7">
                        <c:v>Q4 '19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Facebook!$E$3:$E$10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377</c:v>
                      </c:pt>
                      <c:pt idx="1">
                        <c:v>376</c:v>
                      </c:pt>
                      <c:pt idx="2">
                        <c:v>375</c:v>
                      </c:pt>
                      <c:pt idx="3">
                        <c:v>381</c:v>
                      </c:pt>
                      <c:pt idx="4">
                        <c:v>384</c:v>
                      </c:pt>
                      <c:pt idx="5">
                        <c:v>385</c:v>
                      </c:pt>
                      <c:pt idx="6">
                        <c:v>387</c:v>
                      </c:pt>
                      <c:pt idx="7">
                        <c:v>396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EC4-D643-BE88-956B1F512D63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Facebook!$F$2</c15:sqref>
                        </c15:formulaRef>
                      </c:ext>
                    </c:extLst>
                    <c:strCache>
                      <c:ptCount val="1"/>
                      <c:pt idx="0">
                        <c:v>Asia-Pacific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Facebook!$A$3:$A$10</c15:sqref>
                        </c15:formulaRef>
                      </c:ext>
                    </c:extLst>
                    <c:strCache>
                      <c:ptCount val="8"/>
                      <c:pt idx="0">
                        <c:v>Q1 '18</c:v>
                      </c:pt>
                      <c:pt idx="1">
                        <c:v>Q2 '18</c:v>
                      </c:pt>
                      <c:pt idx="2">
                        <c:v>Q3 '18</c:v>
                      </c:pt>
                      <c:pt idx="3">
                        <c:v>Q4 '18</c:v>
                      </c:pt>
                      <c:pt idx="4">
                        <c:v>Q1 '19</c:v>
                      </c:pt>
                      <c:pt idx="5">
                        <c:v>Q2 '19</c:v>
                      </c:pt>
                      <c:pt idx="6">
                        <c:v>Q3 '19</c:v>
                      </c:pt>
                      <c:pt idx="7">
                        <c:v>Q4 '19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Facebook!$F$3:$F$10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873</c:v>
                      </c:pt>
                      <c:pt idx="1">
                        <c:v>894</c:v>
                      </c:pt>
                      <c:pt idx="2">
                        <c:v>917</c:v>
                      </c:pt>
                      <c:pt idx="3">
                        <c:v>947</c:v>
                      </c:pt>
                      <c:pt idx="4">
                        <c:v>981</c:v>
                      </c:pt>
                      <c:pt idx="5">
                        <c:v>1003</c:v>
                      </c:pt>
                      <c:pt idx="6">
                        <c:v>1013</c:v>
                      </c:pt>
                      <c:pt idx="7">
                        <c:v>1022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EC4-D643-BE88-956B1F512D63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Facebook!$G$2</c15:sqref>
                        </c15:formulaRef>
                      </c:ext>
                    </c:extLst>
                    <c:strCache>
                      <c:ptCount val="1"/>
                      <c:pt idx="0">
                        <c:v>Rest of world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Facebook!$A$3:$A$10</c15:sqref>
                        </c15:formulaRef>
                      </c:ext>
                    </c:extLst>
                    <c:strCache>
                      <c:ptCount val="8"/>
                      <c:pt idx="0">
                        <c:v>Q1 '18</c:v>
                      </c:pt>
                      <c:pt idx="1">
                        <c:v>Q2 '18</c:v>
                      </c:pt>
                      <c:pt idx="2">
                        <c:v>Q3 '18</c:v>
                      </c:pt>
                      <c:pt idx="3">
                        <c:v>Q4 '18</c:v>
                      </c:pt>
                      <c:pt idx="4">
                        <c:v>Q1 '19</c:v>
                      </c:pt>
                      <c:pt idx="5">
                        <c:v>Q2 '19</c:v>
                      </c:pt>
                      <c:pt idx="6">
                        <c:v>Q3 '19</c:v>
                      </c:pt>
                      <c:pt idx="7">
                        <c:v>Q4 '19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Facebook!$G$3:$G$10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705</c:v>
                      </c:pt>
                      <c:pt idx="1">
                        <c:v>723</c:v>
                      </c:pt>
                      <c:pt idx="2">
                        <c:v>736</c:v>
                      </c:pt>
                      <c:pt idx="3">
                        <c:v>750</c:v>
                      </c:pt>
                      <c:pt idx="4">
                        <c:v>768</c:v>
                      </c:pt>
                      <c:pt idx="5">
                        <c:v>782</c:v>
                      </c:pt>
                      <c:pt idx="6">
                        <c:v>802</c:v>
                      </c:pt>
                      <c:pt idx="7">
                        <c:v>830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EC4-D643-BE88-956B1F512D63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Facebook!$H$2</c15:sqref>
                        </c15:formulaRef>
                      </c:ext>
                    </c:extLst>
                    <c:strCache>
                      <c:ptCount val="1"/>
                      <c:pt idx="0">
                        <c:v>Quarterly revenue, mil $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Facebook!$A$3:$A$10</c15:sqref>
                        </c15:formulaRef>
                      </c:ext>
                    </c:extLst>
                    <c:strCache>
                      <c:ptCount val="8"/>
                      <c:pt idx="0">
                        <c:v>Q1 '18</c:v>
                      </c:pt>
                      <c:pt idx="1">
                        <c:v>Q2 '18</c:v>
                      </c:pt>
                      <c:pt idx="2">
                        <c:v>Q3 '18</c:v>
                      </c:pt>
                      <c:pt idx="3">
                        <c:v>Q4 '18</c:v>
                      </c:pt>
                      <c:pt idx="4">
                        <c:v>Q1 '19</c:v>
                      </c:pt>
                      <c:pt idx="5">
                        <c:v>Q2 '19</c:v>
                      </c:pt>
                      <c:pt idx="6">
                        <c:v>Q3 '19</c:v>
                      </c:pt>
                      <c:pt idx="7">
                        <c:v>Q4 '19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Facebook!$H$3:$H$10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11966</c:v>
                      </c:pt>
                      <c:pt idx="1">
                        <c:v>13231</c:v>
                      </c:pt>
                      <c:pt idx="2">
                        <c:v>13727</c:v>
                      </c:pt>
                      <c:pt idx="3">
                        <c:v>16914</c:v>
                      </c:pt>
                      <c:pt idx="4">
                        <c:v>15077</c:v>
                      </c:pt>
                      <c:pt idx="5">
                        <c:v>16914</c:v>
                      </c:pt>
                      <c:pt idx="6">
                        <c:v>17652</c:v>
                      </c:pt>
                      <c:pt idx="7">
                        <c:v>21082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EC4-D643-BE88-956B1F512D63}"/>
                  </c:ext>
                </c:extLst>
              </c15:ser>
            </c15:filteredLineSeries>
          </c:ext>
        </c:extLst>
      </c:lineChart>
      <c:catAx>
        <c:axId val="431034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Period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1033072"/>
        <c:crosses val="autoZero"/>
        <c:auto val="1"/>
        <c:lblAlgn val="ctr"/>
        <c:lblOffset val="100"/>
        <c:noMultiLvlLbl val="0"/>
      </c:catAx>
      <c:valAx>
        <c:axId val="431033072"/>
        <c:scaling>
          <c:orientation val="minMax"/>
          <c:max val="2510"/>
          <c:min val="2150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Millions of users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1034384"/>
        <c:crosses val="autoZero"/>
        <c:crossBetween val="between"/>
      </c:valAx>
      <c:valAx>
        <c:axId val="512160160"/>
        <c:scaling>
          <c:orientation val="minMax"/>
          <c:min val="0.95000000000000007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of growth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2161472"/>
        <c:crosses val="max"/>
        <c:crossBetween val="between"/>
      </c:valAx>
      <c:catAx>
        <c:axId val="512161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2160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Tiktok!$B$2</c:f>
              <c:strCache>
                <c:ptCount val="1"/>
                <c:pt idx="0">
                  <c:v>Number of users in millions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Tiktok!$A$3:$A$10</c:f>
              <c:strCache>
                <c:ptCount val="8"/>
                <c:pt idx="0">
                  <c:v>Q1 '18</c:v>
                </c:pt>
                <c:pt idx="1">
                  <c:v>Q2 '18</c:v>
                </c:pt>
                <c:pt idx="2">
                  <c:v>Q3 '18</c:v>
                </c:pt>
                <c:pt idx="3">
                  <c:v>Q4 '18</c:v>
                </c:pt>
                <c:pt idx="4">
                  <c:v>Q1 '19</c:v>
                </c:pt>
                <c:pt idx="5">
                  <c:v>Q2 '19</c:v>
                </c:pt>
                <c:pt idx="6">
                  <c:v>Q3 '19</c:v>
                </c:pt>
                <c:pt idx="7">
                  <c:v>Q4 '19</c:v>
                </c:pt>
              </c:strCache>
            </c:strRef>
          </c:cat>
          <c:val>
            <c:numRef>
              <c:f>Tiktok!$B$3:$B$10</c:f>
              <c:numCache>
                <c:formatCode>General</c:formatCode>
                <c:ptCount val="8"/>
                <c:pt idx="0">
                  <c:v>74</c:v>
                </c:pt>
                <c:pt idx="1">
                  <c:v>150</c:v>
                </c:pt>
                <c:pt idx="2">
                  <c:v>267</c:v>
                </c:pt>
                <c:pt idx="3">
                  <c:v>375</c:v>
                </c:pt>
                <c:pt idx="4">
                  <c:v>497</c:v>
                </c:pt>
                <c:pt idx="5">
                  <c:v>514</c:v>
                </c:pt>
                <c:pt idx="6">
                  <c:v>535</c:v>
                </c:pt>
                <c:pt idx="7">
                  <c:v>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6-4949-8466-DDF6844B77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31034384"/>
        <c:axId val="431033072"/>
      </c:barChart>
      <c:lineChart>
        <c:grouping val="standard"/>
        <c:varyColors val="0"/>
        <c:ser>
          <c:idx val="1"/>
          <c:order val="1"/>
          <c:tx>
            <c:strRef>
              <c:f>Tiktok!$C$2</c:f>
              <c:strCache>
                <c:ptCount val="1"/>
                <c:pt idx="0">
                  <c:v>% of growth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Tiktok!$A$3:$A$10</c:f>
              <c:strCache>
                <c:ptCount val="8"/>
                <c:pt idx="0">
                  <c:v>Q1 '18</c:v>
                </c:pt>
                <c:pt idx="1">
                  <c:v>Q2 '18</c:v>
                </c:pt>
                <c:pt idx="2">
                  <c:v>Q3 '18</c:v>
                </c:pt>
                <c:pt idx="3">
                  <c:v>Q4 '18</c:v>
                </c:pt>
                <c:pt idx="4">
                  <c:v>Q1 '19</c:v>
                </c:pt>
                <c:pt idx="5">
                  <c:v>Q2 '19</c:v>
                </c:pt>
                <c:pt idx="6">
                  <c:v>Q3 '19</c:v>
                </c:pt>
                <c:pt idx="7">
                  <c:v>Q4 '19</c:v>
                </c:pt>
              </c:strCache>
            </c:strRef>
          </c:cat>
          <c:val>
            <c:numRef>
              <c:f>Tiktok!$C$3:$C$10</c:f>
              <c:numCache>
                <c:formatCode>0%</c:formatCode>
                <c:ptCount val="8"/>
                <c:pt idx="0">
                  <c:v>1</c:v>
                </c:pt>
                <c:pt idx="1">
                  <c:v>2.0270270270270272</c:v>
                </c:pt>
                <c:pt idx="2">
                  <c:v>3.6081081081081079</c:v>
                </c:pt>
                <c:pt idx="3">
                  <c:v>5.0675675675675675</c:v>
                </c:pt>
                <c:pt idx="4">
                  <c:v>6.7162162162162158</c:v>
                </c:pt>
                <c:pt idx="5">
                  <c:v>6.9459459459459456</c:v>
                </c:pt>
                <c:pt idx="6">
                  <c:v>7.2297297297297298</c:v>
                </c:pt>
                <c:pt idx="7">
                  <c:v>7.8513513513513518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B6-4949-8466-DDF6844B77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2161472"/>
        <c:axId val="512160160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Tiktok!$D$2</c15:sqref>
                        </c15:formulaRef>
                      </c:ext>
                    </c:extLst>
                    <c:strCache>
                      <c:ptCount val="1"/>
                      <c:pt idx="0">
                        <c:v>Quarterly revenue, mil $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Tiktok!$A$3:$A$10</c15:sqref>
                        </c15:formulaRef>
                      </c:ext>
                    </c:extLst>
                    <c:strCache>
                      <c:ptCount val="8"/>
                      <c:pt idx="0">
                        <c:v>Q1 '18</c:v>
                      </c:pt>
                      <c:pt idx="1">
                        <c:v>Q2 '18</c:v>
                      </c:pt>
                      <c:pt idx="2">
                        <c:v>Q3 '18</c:v>
                      </c:pt>
                      <c:pt idx="3">
                        <c:v>Q4 '18</c:v>
                      </c:pt>
                      <c:pt idx="4">
                        <c:v>Q1 '19</c:v>
                      </c:pt>
                      <c:pt idx="5">
                        <c:v>Q2 '19</c:v>
                      </c:pt>
                      <c:pt idx="6">
                        <c:v>Q3 '19</c:v>
                      </c:pt>
                      <c:pt idx="7">
                        <c:v>Q4 '19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Tiktok!$D$3:$D$10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8</c:v>
                      </c:pt>
                      <c:pt idx="1">
                        <c:v>7</c:v>
                      </c:pt>
                      <c:pt idx="2">
                        <c:v>10</c:v>
                      </c:pt>
                      <c:pt idx="3">
                        <c:v>12</c:v>
                      </c:pt>
                      <c:pt idx="4">
                        <c:v>15</c:v>
                      </c:pt>
                      <c:pt idx="5">
                        <c:v>20</c:v>
                      </c:pt>
                      <c:pt idx="6">
                        <c:v>25</c:v>
                      </c:pt>
                      <c:pt idx="7">
                        <c:v>60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8B6-4949-8466-DDF6844B7748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Tiktok!$E$2</c15:sqref>
                        </c15:formulaRef>
                      </c:ext>
                    </c:extLst>
                    <c:strCache>
                      <c:ptCount val="1"/>
                      <c:pt idx="0">
                        <c:v>% of growth of revenue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Tiktok!$A$3:$A$10</c15:sqref>
                        </c15:formulaRef>
                      </c:ext>
                    </c:extLst>
                    <c:strCache>
                      <c:ptCount val="8"/>
                      <c:pt idx="0">
                        <c:v>Q1 '18</c:v>
                      </c:pt>
                      <c:pt idx="1">
                        <c:v>Q2 '18</c:v>
                      </c:pt>
                      <c:pt idx="2">
                        <c:v>Q3 '18</c:v>
                      </c:pt>
                      <c:pt idx="3">
                        <c:v>Q4 '18</c:v>
                      </c:pt>
                      <c:pt idx="4">
                        <c:v>Q1 '19</c:v>
                      </c:pt>
                      <c:pt idx="5">
                        <c:v>Q2 '19</c:v>
                      </c:pt>
                      <c:pt idx="6">
                        <c:v>Q3 '19</c:v>
                      </c:pt>
                      <c:pt idx="7">
                        <c:v>Q4 '19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Tiktok!$E$3:$E$10</c15:sqref>
                        </c15:formulaRef>
                      </c:ext>
                    </c:extLst>
                    <c:numCache>
                      <c:formatCode>0%</c:formatCode>
                      <c:ptCount val="8"/>
                      <c:pt idx="0">
                        <c:v>1</c:v>
                      </c:pt>
                      <c:pt idx="1">
                        <c:v>0.875</c:v>
                      </c:pt>
                      <c:pt idx="2">
                        <c:v>1.25</c:v>
                      </c:pt>
                      <c:pt idx="3">
                        <c:v>1.5</c:v>
                      </c:pt>
                      <c:pt idx="4">
                        <c:v>1.875</c:v>
                      </c:pt>
                      <c:pt idx="5">
                        <c:v>2.5</c:v>
                      </c:pt>
                      <c:pt idx="6">
                        <c:v>3.125</c:v>
                      </c:pt>
                      <c:pt idx="7">
                        <c:v>7.5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8B6-4949-8466-DDF6844B7748}"/>
                  </c:ext>
                </c:extLst>
              </c15:ser>
            </c15:filteredLineSeries>
          </c:ext>
        </c:extLst>
      </c:lineChart>
      <c:catAx>
        <c:axId val="431034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Period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1033072"/>
        <c:crosses val="autoZero"/>
        <c:auto val="1"/>
        <c:lblAlgn val="ctr"/>
        <c:lblOffset val="100"/>
        <c:noMultiLvlLbl val="0"/>
      </c:catAx>
      <c:valAx>
        <c:axId val="431033072"/>
        <c:scaling>
          <c:orientation val="minMax"/>
          <c:max val="590"/>
          <c:min val="70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Millions of users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1034384"/>
        <c:crosses val="autoZero"/>
        <c:crossBetween val="between"/>
      </c:valAx>
      <c:valAx>
        <c:axId val="512160160"/>
        <c:scaling>
          <c:orientation val="minMax"/>
          <c:min val="0.95000000000000007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of growth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2161472"/>
        <c:crosses val="max"/>
        <c:crossBetween val="between"/>
      </c:valAx>
      <c:catAx>
        <c:axId val="512161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2160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50800" dist="12700" dir="5400000" algn="ctr" rotWithShape="0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Facebook!$A$14:$A$23</c:f>
              <c:strCache>
                <c:ptCount val="10"/>
                <c:pt idx="0">
                  <c:v>Bangladesh</c:v>
                </c:pt>
                <c:pt idx="1">
                  <c:v>Egypt</c:v>
                </c:pt>
                <c:pt idx="2">
                  <c:v>Thailand</c:v>
                </c:pt>
                <c:pt idx="3">
                  <c:v>Vietnam</c:v>
                </c:pt>
                <c:pt idx="4">
                  <c:v>Philippines</c:v>
                </c:pt>
                <c:pt idx="5">
                  <c:v>Mexico</c:v>
                </c:pt>
                <c:pt idx="6">
                  <c:v>Brazil</c:v>
                </c:pt>
                <c:pt idx="7">
                  <c:v>Indonesia</c:v>
                </c:pt>
                <c:pt idx="8">
                  <c:v>United States</c:v>
                </c:pt>
                <c:pt idx="9">
                  <c:v>India</c:v>
                </c:pt>
              </c:strCache>
            </c:strRef>
          </c:cat>
          <c:val>
            <c:numRef>
              <c:f>Facebook!$D$14:$D$23</c:f>
              <c:numCache>
                <c:formatCode>0%</c:formatCode>
                <c:ptCount val="10"/>
                <c:pt idx="0">
                  <c:v>0.22981366459627328</c:v>
                </c:pt>
                <c:pt idx="1">
                  <c:v>0.41836734693877553</c:v>
                </c:pt>
                <c:pt idx="2">
                  <c:v>0.69565217391304346</c:v>
                </c:pt>
                <c:pt idx="3">
                  <c:v>0.65625</c:v>
                </c:pt>
                <c:pt idx="4">
                  <c:v>0.67924528301886788</c:v>
                </c:pt>
                <c:pt idx="5">
                  <c:v>0.68253968253968256</c:v>
                </c:pt>
                <c:pt idx="6">
                  <c:v>0.57416267942583732</c:v>
                </c:pt>
                <c:pt idx="7">
                  <c:v>0.48689138576779029</c:v>
                </c:pt>
                <c:pt idx="8">
                  <c:v>0.510752688172043</c:v>
                </c:pt>
                <c:pt idx="9">
                  <c:v>0.20694752402069475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97-4747-9008-B87D076AE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8612895"/>
        <c:axId val="138389311"/>
      </c:barChart>
      <c:catAx>
        <c:axId val="138612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8389311"/>
        <c:crosses val="autoZero"/>
        <c:auto val="1"/>
        <c:lblAlgn val="ctr"/>
        <c:lblOffset val="100"/>
        <c:noMultiLvlLbl val="0"/>
      </c:catAx>
      <c:valAx>
        <c:axId val="1383893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8612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50800" dist="12700" dir="5400000" algn="ctr" rotWithShape="0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Tiktok!$A$14:$A$23</c:f>
              <c:strCache>
                <c:ptCount val="10"/>
                <c:pt idx="0">
                  <c:v>Germany</c:v>
                </c:pt>
                <c:pt idx="1">
                  <c:v>France</c:v>
                </c:pt>
                <c:pt idx="2">
                  <c:v>Saudi Arab</c:v>
                </c:pt>
                <c:pt idx="3">
                  <c:v>Pakistan</c:v>
                </c:pt>
                <c:pt idx="4">
                  <c:v>Brazil</c:v>
                </c:pt>
                <c:pt idx="5">
                  <c:v>Mexico</c:v>
                </c:pt>
                <c:pt idx="6">
                  <c:v>Russia</c:v>
                </c:pt>
                <c:pt idx="7">
                  <c:v>Turkey</c:v>
                </c:pt>
                <c:pt idx="8">
                  <c:v>United States</c:v>
                </c:pt>
                <c:pt idx="9">
                  <c:v>India</c:v>
                </c:pt>
              </c:strCache>
            </c:strRef>
          </c:cat>
          <c:val>
            <c:numRef>
              <c:f>Tiktok!$D$14:$D$23</c:f>
              <c:numCache>
                <c:formatCode>0%</c:formatCode>
                <c:ptCount val="10"/>
                <c:pt idx="0">
                  <c:v>0.20481927710843373</c:v>
                </c:pt>
                <c:pt idx="1">
                  <c:v>0.26865671641791045</c:v>
                </c:pt>
                <c:pt idx="2">
                  <c:v>0.61764705882352944</c:v>
                </c:pt>
                <c:pt idx="3">
                  <c:v>0.11320754716981132</c:v>
                </c:pt>
                <c:pt idx="4">
                  <c:v>0.1674641148325359</c:v>
                </c:pt>
                <c:pt idx="5">
                  <c:v>0.30158730158730157</c:v>
                </c:pt>
                <c:pt idx="6">
                  <c:v>0.33793103448275863</c:v>
                </c:pt>
                <c:pt idx="7">
                  <c:v>0.69512195121951215</c:v>
                </c:pt>
                <c:pt idx="8">
                  <c:v>0.22580645161290322</c:v>
                </c:pt>
                <c:pt idx="9">
                  <c:v>0.14634146341463414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C1-A34E-A0FE-25310607A8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9047695"/>
        <c:axId val="142075551"/>
      </c:barChart>
      <c:catAx>
        <c:axId val="149047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2075551"/>
        <c:crosses val="autoZero"/>
        <c:auto val="1"/>
        <c:lblAlgn val="ctr"/>
        <c:lblOffset val="100"/>
        <c:noMultiLvlLbl val="0"/>
      </c:catAx>
      <c:valAx>
        <c:axId val="142075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04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9047695"/>
        <c:axId val="142075551"/>
      </c:barChart>
      <c:catAx>
        <c:axId val="149047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2075551"/>
        <c:crosses val="autoZero"/>
        <c:auto val="1"/>
        <c:lblAlgn val="ctr"/>
        <c:lblOffset val="100"/>
        <c:noMultiLvlLbl val="0"/>
      </c:catAx>
      <c:valAx>
        <c:axId val="142075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04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807864142374039E-2"/>
          <c:y val="0.11583895920926784"/>
          <c:w val="0.799335028262533"/>
          <c:h val="0.8841610407907321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Tiktok!$C$47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Tiktok!$A$48:$A$54</c:f>
              <c:strCache>
                <c:ptCount val="7"/>
                <c:pt idx="0">
                  <c:v>13-17 </c:v>
                </c:pt>
                <c:pt idx="1">
                  <c:v>18-24 </c:v>
                </c:pt>
                <c:pt idx="2">
                  <c:v>25-34 </c:v>
                </c:pt>
                <c:pt idx="3">
                  <c:v>35-44 </c:v>
                </c:pt>
                <c:pt idx="4">
                  <c:v>45-54 </c:v>
                </c:pt>
                <c:pt idx="5">
                  <c:v>55-64 </c:v>
                </c:pt>
                <c:pt idx="6">
                  <c:v>65+</c:v>
                </c:pt>
              </c:strCache>
            </c:strRef>
          </c:cat>
          <c:val>
            <c:numRef>
              <c:f>Tiktok!$C$48:$C$54</c:f>
              <c:numCache>
                <c:formatCode>0.0%</c:formatCode>
                <c:ptCount val="7"/>
                <c:pt idx="0">
                  <c:v>-7.2999999999999995E-2</c:v>
                </c:pt>
                <c:pt idx="1">
                  <c:v>-0.121</c:v>
                </c:pt>
                <c:pt idx="2">
                  <c:v>-9.6000000000000002E-2</c:v>
                </c:pt>
                <c:pt idx="3">
                  <c:v>-9.5000000000000001E-2</c:v>
                </c:pt>
                <c:pt idx="4" formatCode="0.00%">
                  <c:v>-6.6000000000000003E-2</c:v>
                </c:pt>
                <c:pt idx="5" formatCode="0.00%">
                  <c:v>-4.8000000000000001E-2</c:v>
                </c:pt>
                <c:pt idx="6">
                  <c:v>-1.6E-2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5-B54B-87EA-C276B7256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"/>
        <c:axId val="335063776"/>
        <c:axId val="335065088"/>
      </c:barChart>
      <c:barChart>
        <c:barDir val="bar"/>
        <c:grouping val="clustered"/>
        <c:varyColors val="0"/>
        <c:ser>
          <c:idx val="0"/>
          <c:order val="0"/>
          <c:tx>
            <c:strRef>
              <c:f>Tiktok!$B$47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Tiktok!$A$48:$A$54</c:f>
              <c:strCache>
                <c:ptCount val="7"/>
                <c:pt idx="0">
                  <c:v>13-17 </c:v>
                </c:pt>
                <c:pt idx="1">
                  <c:v>18-24 </c:v>
                </c:pt>
                <c:pt idx="2">
                  <c:v>25-34 </c:v>
                </c:pt>
                <c:pt idx="3">
                  <c:v>35-44 </c:v>
                </c:pt>
                <c:pt idx="4">
                  <c:v>45-54 </c:v>
                </c:pt>
                <c:pt idx="5">
                  <c:v>55-64 </c:v>
                </c:pt>
                <c:pt idx="6">
                  <c:v>65+</c:v>
                </c:pt>
              </c:strCache>
            </c:strRef>
          </c:cat>
          <c:val>
            <c:numRef>
              <c:f>Tiktok!$B$48:$B$54</c:f>
              <c:numCache>
                <c:formatCode>0.0%</c:formatCode>
                <c:ptCount val="7"/>
                <c:pt idx="0">
                  <c:v>7.9000000000000001E-2</c:v>
                </c:pt>
                <c:pt idx="1">
                  <c:v>0.13700000000000001</c:v>
                </c:pt>
                <c:pt idx="2" formatCode="0%">
                  <c:v>0.13600000000000001</c:v>
                </c:pt>
                <c:pt idx="3">
                  <c:v>6.8000000000000005E-2</c:v>
                </c:pt>
                <c:pt idx="4">
                  <c:v>2.5000000000000001E-2</c:v>
                </c:pt>
                <c:pt idx="5">
                  <c:v>2.4E-2</c:v>
                </c:pt>
                <c:pt idx="6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5-B54B-87EA-C276B7256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"/>
        <c:overlap val="-3"/>
        <c:axId val="560777816"/>
        <c:axId val="560769288"/>
      </c:barChart>
      <c:catAx>
        <c:axId val="335063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5065088"/>
        <c:crosses val="autoZero"/>
        <c:auto val="1"/>
        <c:lblAlgn val="ctr"/>
        <c:lblOffset val="100"/>
        <c:noMultiLvlLbl val="0"/>
      </c:catAx>
      <c:valAx>
        <c:axId val="3350650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335063776"/>
        <c:crosses val="autoZero"/>
        <c:crossBetween val="between"/>
      </c:valAx>
      <c:valAx>
        <c:axId val="560769288"/>
        <c:scaling>
          <c:orientation val="minMax"/>
        </c:scaling>
        <c:delete val="0"/>
        <c:axPos val="t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0777816"/>
        <c:crosses val="max"/>
        <c:crossBetween val="between"/>
      </c:valAx>
      <c:catAx>
        <c:axId val="5607778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60769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077505017755133E-2"/>
          <c:y val="9.303414712389281E-2"/>
          <c:w val="0.87265030932397136"/>
          <c:h val="0.87970477187121365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Facebook!$C$47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Facebook!$A$48:$A$54</c:f>
              <c:strCache>
                <c:ptCount val="7"/>
                <c:pt idx="0">
                  <c:v>13-17 </c:v>
                </c:pt>
                <c:pt idx="1">
                  <c:v>18-24 </c:v>
                </c:pt>
                <c:pt idx="2">
                  <c:v>25-34 </c:v>
                </c:pt>
                <c:pt idx="3">
                  <c:v>35-44 </c:v>
                </c:pt>
                <c:pt idx="4">
                  <c:v>45-54 </c:v>
                </c:pt>
                <c:pt idx="5">
                  <c:v>55-64 </c:v>
                </c:pt>
                <c:pt idx="6">
                  <c:v>65+</c:v>
                </c:pt>
              </c:strCache>
            </c:strRef>
          </c:cat>
          <c:val>
            <c:numRef>
              <c:f>Facebook!$C$48:$C$54</c:f>
              <c:numCache>
                <c:formatCode>0.0%</c:formatCode>
                <c:ptCount val="7"/>
                <c:pt idx="0">
                  <c:v>-1.0999999999999999E-2</c:v>
                </c:pt>
                <c:pt idx="1">
                  <c:v>-7.0000000000000007E-2</c:v>
                </c:pt>
                <c:pt idx="2">
                  <c:v>-0.13600000000000001</c:v>
                </c:pt>
                <c:pt idx="3">
                  <c:v>-8.7999999999999995E-2</c:v>
                </c:pt>
                <c:pt idx="4">
                  <c:v>-6.6000000000000003E-2</c:v>
                </c:pt>
                <c:pt idx="5">
                  <c:v>-4.8000000000000001E-2</c:v>
                </c:pt>
                <c:pt idx="6">
                  <c:v>-4.1000000000000002E-2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56-5540-B566-9A16AEF5AE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"/>
        <c:axId val="335063776"/>
        <c:axId val="335065088"/>
      </c:barChart>
      <c:barChart>
        <c:barDir val="bar"/>
        <c:grouping val="clustered"/>
        <c:varyColors val="0"/>
        <c:ser>
          <c:idx val="0"/>
          <c:order val="0"/>
          <c:tx>
            <c:strRef>
              <c:f>Facebook!$B$47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Facebook!$A$48:$A$54</c:f>
              <c:strCache>
                <c:ptCount val="7"/>
                <c:pt idx="0">
                  <c:v>13-17 </c:v>
                </c:pt>
                <c:pt idx="1">
                  <c:v>18-24 </c:v>
                </c:pt>
                <c:pt idx="2">
                  <c:v>25-34 </c:v>
                </c:pt>
                <c:pt idx="3">
                  <c:v>35-44 </c:v>
                </c:pt>
                <c:pt idx="4">
                  <c:v>45-54 </c:v>
                </c:pt>
                <c:pt idx="5">
                  <c:v>55-64 </c:v>
                </c:pt>
                <c:pt idx="6">
                  <c:v>65+</c:v>
                </c:pt>
              </c:strCache>
            </c:strRef>
          </c:cat>
          <c:val>
            <c:numRef>
              <c:f>Facebook!$B$48:$B$54</c:f>
              <c:numCache>
                <c:formatCode>0.0%</c:formatCode>
                <c:ptCount val="7"/>
                <c:pt idx="0">
                  <c:v>1.2999999999999999E-2</c:v>
                </c:pt>
                <c:pt idx="1">
                  <c:v>7.4999999999999997E-2</c:v>
                </c:pt>
                <c:pt idx="2">
                  <c:v>0.13600000000000001</c:v>
                </c:pt>
                <c:pt idx="3">
                  <c:v>0.10100000000000001</c:v>
                </c:pt>
                <c:pt idx="4">
                  <c:v>7.9000000000000001E-2</c:v>
                </c:pt>
                <c:pt idx="5">
                  <c:v>7.0000000000000007E-2</c:v>
                </c:pt>
                <c:pt idx="6">
                  <c:v>6.6000000000000003E-2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56-5540-B566-9A16AEF5AE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"/>
        <c:overlap val="-3"/>
        <c:axId val="560777816"/>
        <c:axId val="560769288"/>
      </c:barChart>
      <c:catAx>
        <c:axId val="335063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5065088"/>
        <c:crosses val="autoZero"/>
        <c:auto val="1"/>
        <c:lblAlgn val="ctr"/>
        <c:lblOffset val="100"/>
        <c:noMultiLvlLbl val="0"/>
      </c:catAx>
      <c:valAx>
        <c:axId val="3350650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335063776"/>
        <c:crosses val="autoZero"/>
        <c:crossBetween val="between"/>
      </c:valAx>
      <c:valAx>
        <c:axId val="560769288"/>
        <c:scaling>
          <c:orientation val="minMax"/>
        </c:scaling>
        <c:delete val="0"/>
        <c:axPos val="t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0777816"/>
        <c:crosses val="max"/>
        <c:crossBetween val="between"/>
      </c:valAx>
      <c:catAx>
        <c:axId val="5607778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60769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E1AEF-AAC2-4FBE-A4B4-7123804755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6BD0DDF-165F-4B83-9FD3-4C60ACDAEB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600" dirty="0"/>
            <a:t>Доходы социальной сети «</a:t>
          </a:r>
          <a:r>
            <a:rPr lang="en-US" sz="1600" dirty="0"/>
            <a:t>Facebook</a:t>
          </a:r>
          <a:r>
            <a:rPr lang="ru-RU" sz="1600" dirty="0"/>
            <a:t>» напрямую коррелируют с количеством активных пользователей компании, в то время как «</a:t>
          </a:r>
          <a:r>
            <a:rPr lang="en-US" sz="1600" dirty="0" err="1"/>
            <a:t>TikTok</a:t>
          </a:r>
          <a:r>
            <a:rPr lang="ru-RU" sz="1600" dirty="0"/>
            <a:t>» не имеет подобной прямой корреляции между количеством пользователей и своей прибылью</a:t>
          </a:r>
          <a:endParaRPr lang="en-US" sz="1600" dirty="0"/>
        </a:p>
      </dgm:t>
    </dgm:pt>
    <dgm:pt modelId="{4367B7B2-012E-413A-A9BC-5890931790BC}" type="parTrans" cxnId="{4BE07341-7F08-4E55-A22D-322336071ED4}">
      <dgm:prSet/>
      <dgm:spPr/>
      <dgm:t>
        <a:bodyPr/>
        <a:lstStyle/>
        <a:p>
          <a:endParaRPr lang="en-US"/>
        </a:p>
      </dgm:t>
    </dgm:pt>
    <dgm:pt modelId="{B963AF0B-7FF9-426C-AF5D-1BBC72EEA498}" type="sibTrans" cxnId="{4BE07341-7F08-4E55-A22D-322336071ED4}">
      <dgm:prSet/>
      <dgm:spPr/>
      <dgm:t>
        <a:bodyPr/>
        <a:lstStyle/>
        <a:p>
          <a:endParaRPr lang="en-US"/>
        </a:p>
      </dgm:t>
    </dgm:pt>
    <dgm:pt modelId="{9A4844EE-20E2-46F8-8DFB-6DF618C3A73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В «</a:t>
          </a:r>
          <a:r>
            <a:rPr lang="en-US" dirty="0"/>
            <a:t>Facebook</a:t>
          </a:r>
          <a:r>
            <a:rPr lang="ru-RU" dirty="0"/>
            <a:t>» увеличение количества пользователей происходит постепенно. «</a:t>
          </a:r>
          <a:r>
            <a:rPr lang="en-US" dirty="0" err="1"/>
            <a:t>TikTok</a:t>
          </a:r>
          <a:r>
            <a:rPr lang="ru-RU" dirty="0"/>
            <a:t>» же показывает очень резкий и стремительный рост числа пользователей </a:t>
          </a:r>
          <a:endParaRPr lang="en-US" dirty="0"/>
        </a:p>
      </dgm:t>
    </dgm:pt>
    <dgm:pt modelId="{6335F30D-6669-4D69-AC3B-B5C589B2A62F}" type="parTrans" cxnId="{07FCCEF5-98AA-4AE6-896B-36E0D0F49B30}">
      <dgm:prSet/>
      <dgm:spPr/>
      <dgm:t>
        <a:bodyPr/>
        <a:lstStyle/>
        <a:p>
          <a:endParaRPr lang="en-US"/>
        </a:p>
      </dgm:t>
    </dgm:pt>
    <dgm:pt modelId="{6E3A471D-A6EA-4AAE-BC5B-953129982DA9}" type="sibTrans" cxnId="{07FCCEF5-98AA-4AE6-896B-36E0D0F49B30}">
      <dgm:prSet/>
      <dgm:spPr/>
      <dgm:t>
        <a:bodyPr/>
        <a:lstStyle/>
        <a:p>
          <a:endParaRPr lang="en-US"/>
        </a:p>
      </dgm:t>
    </dgm:pt>
    <dgm:pt modelId="{DA4CDF9B-8AE4-44E6-83FC-B17210E20A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000" dirty="0"/>
            <a:t>Главным статистическим отличием пользователей социальных сетей является их возрастная группа.</a:t>
          </a:r>
          <a:endParaRPr lang="en-US" sz="2000" dirty="0"/>
        </a:p>
      </dgm:t>
    </dgm:pt>
    <dgm:pt modelId="{C11F2C08-6157-4F12-A541-1CEFFB361648}" type="parTrans" cxnId="{3C1C1122-FA82-4526-9D4E-337225D88BAB}">
      <dgm:prSet/>
      <dgm:spPr/>
      <dgm:t>
        <a:bodyPr/>
        <a:lstStyle/>
        <a:p>
          <a:endParaRPr lang="en-US"/>
        </a:p>
      </dgm:t>
    </dgm:pt>
    <dgm:pt modelId="{2F62B59E-3CDC-4CA4-B4A6-25273FB0CA79}" type="sibTrans" cxnId="{3C1C1122-FA82-4526-9D4E-337225D88BAB}">
      <dgm:prSet/>
      <dgm:spPr/>
      <dgm:t>
        <a:bodyPr/>
        <a:lstStyle/>
        <a:p>
          <a:endParaRPr lang="en-US"/>
        </a:p>
      </dgm:t>
    </dgm:pt>
    <dgm:pt modelId="{B4111440-52D2-4664-80E6-E8B98DE65CCC}" type="pres">
      <dgm:prSet presAssocID="{B52E1AEF-AAC2-4FBE-A4B4-7123804755EF}" presName="root" presStyleCnt="0">
        <dgm:presLayoutVars>
          <dgm:dir/>
          <dgm:resizeHandles val="exact"/>
        </dgm:presLayoutVars>
      </dgm:prSet>
      <dgm:spPr/>
    </dgm:pt>
    <dgm:pt modelId="{34DC50FD-8747-420D-9564-198119FC6748}" type="pres">
      <dgm:prSet presAssocID="{26BD0DDF-165F-4B83-9FD3-4C60ACDAEBC6}" presName="compNode" presStyleCnt="0"/>
      <dgm:spPr/>
    </dgm:pt>
    <dgm:pt modelId="{EFF8389F-3CAD-4868-8FCA-945A3280FC87}" type="pres">
      <dgm:prSet presAssocID="{26BD0DDF-165F-4B83-9FD3-4C60ACDAEBC6}" presName="bgRect" presStyleLbl="bgShp" presStyleIdx="0" presStyleCnt="3"/>
      <dgm:spPr/>
    </dgm:pt>
    <dgm:pt modelId="{F0D5F3C3-30BC-4396-A3C0-4A37DB9630ED}" type="pres">
      <dgm:prSet presAssocID="{26BD0DDF-165F-4B83-9FD3-4C60ACDAEB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838E082-9824-4937-95EF-5583C7DF1CD5}" type="pres">
      <dgm:prSet presAssocID="{26BD0DDF-165F-4B83-9FD3-4C60ACDAEBC6}" presName="spaceRect" presStyleCnt="0"/>
      <dgm:spPr/>
    </dgm:pt>
    <dgm:pt modelId="{FC7ECC3A-9B33-4F77-9EF3-9EA935D6FCDB}" type="pres">
      <dgm:prSet presAssocID="{26BD0DDF-165F-4B83-9FD3-4C60ACDAEBC6}" presName="parTx" presStyleLbl="revTx" presStyleIdx="0" presStyleCnt="3">
        <dgm:presLayoutVars>
          <dgm:chMax val="0"/>
          <dgm:chPref val="0"/>
        </dgm:presLayoutVars>
      </dgm:prSet>
      <dgm:spPr/>
    </dgm:pt>
    <dgm:pt modelId="{09F37825-E593-4490-8834-394905B37140}" type="pres">
      <dgm:prSet presAssocID="{B963AF0B-7FF9-426C-AF5D-1BBC72EEA498}" presName="sibTrans" presStyleCnt="0"/>
      <dgm:spPr/>
    </dgm:pt>
    <dgm:pt modelId="{84375C92-0B23-44B7-96D9-2B9155DBC049}" type="pres">
      <dgm:prSet presAssocID="{9A4844EE-20E2-46F8-8DFB-6DF618C3A739}" presName="compNode" presStyleCnt="0"/>
      <dgm:spPr/>
    </dgm:pt>
    <dgm:pt modelId="{910B1527-63AC-4E3A-8C09-3D592EAAEBE6}" type="pres">
      <dgm:prSet presAssocID="{9A4844EE-20E2-46F8-8DFB-6DF618C3A739}" presName="bgRect" presStyleLbl="bgShp" presStyleIdx="1" presStyleCnt="3" custLinFactNeighborX="576" custLinFactNeighborY="1782"/>
      <dgm:spPr/>
    </dgm:pt>
    <dgm:pt modelId="{7B26D712-DB83-4F92-A07D-0DFFAA9D8AB6}" type="pres">
      <dgm:prSet presAssocID="{9A4844EE-20E2-46F8-8DFB-6DF618C3A7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CA7F095-F3B4-4E12-B3A6-1AEA000829BD}" type="pres">
      <dgm:prSet presAssocID="{9A4844EE-20E2-46F8-8DFB-6DF618C3A739}" presName="spaceRect" presStyleCnt="0"/>
      <dgm:spPr/>
    </dgm:pt>
    <dgm:pt modelId="{2E8C61CB-7717-4E1D-9EDC-0998C98255F9}" type="pres">
      <dgm:prSet presAssocID="{9A4844EE-20E2-46F8-8DFB-6DF618C3A739}" presName="parTx" presStyleLbl="revTx" presStyleIdx="1" presStyleCnt="3">
        <dgm:presLayoutVars>
          <dgm:chMax val="0"/>
          <dgm:chPref val="0"/>
        </dgm:presLayoutVars>
      </dgm:prSet>
      <dgm:spPr/>
    </dgm:pt>
    <dgm:pt modelId="{DD12D2DC-35F5-43AE-BDEC-08F48C70DB3E}" type="pres">
      <dgm:prSet presAssocID="{6E3A471D-A6EA-4AAE-BC5B-953129982DA9}" presName="sibTrans" presStyleCnt="0"/>
      <dgm:spPr/>
    </dgm:pt>
    <dgm:pt modelId="{7D716533-126E-4737-A090-48A8C91ED13B}" type="pres">
      <dgm:prSet presAssocID="{DA4CDF9B-8AE4-44E6-83FC-B17210E20AF8}" presName="compNode" presStyleCnt="0"/>
      <dgm:spPr/>
    </dgm:pt>
    <dgm:pt modelId="{398719A1-D6C5-48ED-B45E-4B5DD24DD4A0}" type="pres">
      <dgm:prSet presAssocID="{DA4CDF9B-8AE4-44E6-83FC-B17210E20AF8}" presName="bgRect" presStyleLbl="bgShp" presStyleIdx="2" presStyleCnt="3"/>
      <dgm:spPr/>
    </dgm:pt>
    <dgm:pt modelId="{8F33DC0A-06BE-4659-BF2B-833D37AAD91D}" type="pres">
      <dgm:prSet presAssocID="{DA4CDF9B-8AE4-44E6-83FC-B17210E20A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43EBD6F7-66B3-4757-940D-8BB9107AA788}" type="pres">
      <dgm:prSet presAssocID="{DA4CDF9B-8AE4-44E6-83FC-B17210E20AF8}" presName="spaceRect" presStyleCnt="0"/>
      <dgm:spPr/>
    </dgm:pt>
    <dgm:pt modelId="{A6EE6CF8-1957-4625-9EA5-55EFCDC37F4A}" type="pres">
      <dgm:prSet presAssocID="{DA4CDF9B-8AE4-44E6-83FC-B17210E20A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6CD500E-7FD1-4990-BC0D-6B198CCCCF80}" type="presOf" srcId="{B52E1AEF-AAC2-4FBE-A4B4-7123804755EF}" destId="{B4111440-52D2-4664-80E6-E8B98DE65CCC}" srcOrd="0" destOrd="0" presId="urn:microsoft.com/office/officeart/2018/2/layout/IconVerticalSolidList"/>
    <dgm:cxn modelId="{5CDC111C-FA80-466B-A290-29963BB82207}" type="presOf" srcId="{DA4CDF9B-8AE4-44E6-83FC-B17210E20AF8}" destId="{A6EE6CF8-1957-4625-9EA5-55EFCDC37F4A}" srcOrd="0" destOrd="0" presId="urn:microsoft.com/office/officeart/2018/2/layout/IconVerticalSolidList"/>
    <dgm:cxn modelId="{3C1C1122-FA82-4526-9D4E-337225D88BAB}" srcId="{B52E1AEF-AAC2-4FBE-A4B4-7123804755EF}" destId="{DA4CDF9B-8AE4-44E6-83FC-B17210E20AF8}" srcOrd="2" destOrd="0" parTransId="{C11F2C08-6157-4F12-A541-1CEFFB361648}" sibTransId="{2F62B59E-3CDC-4CA4-B4A6-25273FB0CA79}"/>
    <dgm:cxn modelId="{4BE07341-7F08-4E55-A22D-322336071ED4}" srcId="{B52E1AEF-AAC2-4FBE-A4B4-7123804755EF}" destId="{26BD0DDF-165F-4B83-9FD3-4C60ACDAEBC6}" srcOrd="0" destOrd="0" parTransId="{4367B7B2-012E-413A-A9BC-5890931790BC}" sibTransId="{B963AF0B-7FF9-426C-AF5D-1BBC72EEA498}"/>
    <dgm:cxn modelId="{016C7179-7D90-44CB-8D11-EB0350B6C13B}" type="presOf" srcId="{9A4844EE-20E2-46F8-8DFB-6DF618C3A739}" destId="{2E8C61CB-7717-4E1D-9EDC-0998C98255F9}" srcOrd="0" destOrd="0" presId="urn:microsoft.com/office/officeart/2018/2/layout/IconVerticalSolidList"/>
    <dgm:cxn modelId="{A94B6E80-5BB8-4CDE-804D-F982BDEB7FBC}" type="presOf" srcId="{26BD0DDF-165F-4B83-9FD3-4C60ACDAEBC6}" destId="{FC7ECC3A-9B33-4F77-9EF3-9EA935D6FCDB}" srcOrd="0" destOrd="0" presId="urn:microsoft.com/office/officeart/2018/2/layout/IconVerticalSolidList"/>
    <dgm:cxn modelId="{07FCCEF5-98AA-4AE6-896B-36E0D0F49B30}" srcId="{B52E1AEF-AAC2-4FBE-A4B4-7123804755EF}" destId="{9A4844EE-20E2-46F8-8DFB-6DF618C3A739}" srcOrd="1" destOrd="0" parTransId="{6335F30D-6669-4D69-AC3B-B5C589B2A62F}" sibTransId="{6E3A471D-A6EA-4AAE-BC5B-953129982DA9}"/>
    <dgm:cxn modelId="{2522F94E-DB0B-4E0E-B07E-E32E454B68A0}" type="presParOf" srcId="{B4111440-52D2-4664-80E6-E8B98DE65CCC}" destId="{34DC50FD-8747-420D-9564-198119FC6748}" srcOrd="0" destOrd="0" presId="urn:microsoft.com/office/officeart/2018/2/layout/IconVerticalSolidList"/>
    <dgm:cxn modelId="{94C87618-C893-4B14-8FF2-FE2EBA94A6A6}" type="presParOf" srcId="{34DC50FD-8747-420D-9564-198119FC6748}" destId="{EFF8389F-3CAD-4868-8FCA-945A3280FC87}" srcOrd="0" destOrd="0" presId="urn:microsoft.com/office/officeart/2018/2/layout/IconVerticalSolidList"/>
    <dgm:cxn modelId="{8BA17CA3-C16B-4CDA-A414-5ED5B02C00BE}" type="presParOf" srcId="{34DC50FD-8747-420D-9564-198119FC6748}" destId="{F0D5F3C3-30BC-4396-A3C0-4A37DB9630ED}" srcOrd="1" destOrd="0" presId="urn:microsoft.com/office/officeart/2018/2/layout/IconVerticalSolidList"/>
    <dgm:cxn modelId="{4CBD62B2-79C6-4896-9058-8D6793DD5170}" type="presParOf" srcId="{34DC50FD-8747-420D-9564-198119FC6748}" destId="{4838E082-9824-4937-95EF-5583C7DF1CD5}" srcOrd="2" destOrd="0" presId="urn:microsoft.com/office/officeart/2018/2/layout/IconVerticalSolidList"/>
    <dgm:cxn modelId="{9F11CF0E-F033-4A43-BC25-8B2CA0D9E262}" type="presParOf" srcId="{34DC50FD-8747-420D-9564-198119FC6748}" destId="{FC7ECC3A-9B33-4F77-9EF3-9EA935D6FCDB}" srcOrd="3" destOrd="0" presId="urn:microsoft.com/office/officeart/2018/2/layout/IconVerticalSolidList"/>
    <dgm:cxn modelId="{23BBBE96-4CF3-454C-90F8-F6917D375376}" type="presParOf" srcId="{B4111440-52D2-4664-80E6-E8B98DE65CCC}" destId="{09F37825-E593-4490-8834-394905B37140}" srcOrd="1" destOrd="0" presId="urn:microsoft.com/office/officeart/2018/2/layout/IconVerticalSolidList"/>
    <dgm:cxn modelId="{3C5C1A0B-A5B4-483C-8793-E45D1F7A5328}" type="presParOf" srcId="{B4111440-52D2-4664-80E6-E8B98DE65CCC}" destId="{84375C92-0B23-44B7-96D9-2B9155DBC049}" srcOrd="2" destOrd="0" presId="urn:microsoft.com/office/officeart/2018/2/layout/IconVerticalSolidList"/>
    <dgm:cxn modelId="{06DFD31D-FDCB-41EE-8875-9D3C464215D2}" type="presParOf" srcId="{84375C92-0B23-44B7-96D9-2B9155DBC049}" destId="{910B1527-63AC-4E3A-8C09-3D592EAAEBE6}" srcOrd="0" destOrd="0" presId="urn:microsoft.com/office/officeart/2018/2/layout/IconVerticalSolidList"/>
    <dgm:cxn modelId="{CF08CA3F-3A99-4010-A8DE-DF5BD6E6DCFC}" type="presParOf" srcId="{84375C92-0B23-44B7-96D9-2B9155DBC049}" destId="{7B26D712-DB83-4F92-A07D-0DFFAA9D8AB6}" srcOrd="1" destOrd="0" presId="urn:microsoft.com/office/officeart/2018/2/layout/IconVerticalSolidList"/>
    <dgm:cxn modelId="{73B46F04-9700-48BB-ACAF-1E7DA0B8E85A}" type="presParOf" srcId="{84375C92-0B23-44B7-96D9-2B9155DBC049}" destId="{ECA7F095-F3B4-4E12-B3A6-1AEA000829BD}" srcOrd="2" destOrd="0" presId="urn:microsoft.com/office/officeart/2018/2/layout/IconVerticalSolidList"/>
    <dgm:cxn modelId="{EB5ADEDF-4230-4529-84C1-AED5CD76FD8D}" type="presParOf" srcId="{84375C92-0B23-44B7-96D9-2B9155DBC049}" destId="{2E8C61CB-7717-4E1D-9EDC-0998C98255F9}" srcOrd="3" destOrd="0" presId="urn:microsoft.com/office/officeart/2018/2/layout/IconVerticalSolidList"/>
    <dgm:cxn modelId="{A7B2FCA9-5E75-4FB7-9C40-A68880B57232}" type="presParOf" srcId="{B4111440-52D2-4664-80E6-E8B98DE65CCC}" destId="{DD12D2DC-35F5-43AE-BDEC-08F48C70DB3E}" srcOrd="3" destOrd="0" presId="urn:microsoft.com/office/officeart/2018/2/layout/IconVerticalSolidList"/>
    <dgm:cxn modelId="{62F723CE-5483-4499-A097-AA0B135BB1D5}" type="presParOf" srcId="{B4111440-52D2-4664-80E6-E8B98DE65CCC}" destId="{7D716533-126E-4737-A090-48A8C91ED13B}" srcOrd="4" destOrd="0" presId="urn:microsoft.com/office/officeart/2018/2/layout/IconVerticalSolidList"/>
    <dgm:cxn modelId="{1971043F-63A3-448C-9B44-DFE521EAB129}" type="presParOf" srcId="{7D716533-126E-4737-A090-48A8C91ED13B}" destId="{398719A1-D6C5-48ED-B45E-4B5DD24DD4A0}" srcOrd="0" destOrd="0" presId="urn:microsoft.com/office/officeart/2018/2/layout/IconVerticalSolidList"/>
    <dgm:cxn modelId="{5577E5DC-2E71-4F88-B8CA-96ED0EB2F1FF}" type="presParOf" srcId="{7D716533-126E-4737-A090-48A8C91ED13B}" destId="{8F33DC0A-06BE-4659-BF2B-833D37AAD91D}" srcOrd="1" destOrd="0" presId="urn:microsoft.com/office/officeart/2018/2/layout/IconVerticalSolidList"/>
    <dgm:cxn modelId="{F9C6ED69-703C-4003-9A85-38B75ADF02C0}" type="presParOf" srcId="{7D716533-126E-4737-A090-48A8C91ED13B}" destId="{43EBD6F7-66B3-4757-940D-8BB9107AA788}" srcOrd="2" destOrd="0" presId="urn:microsoft.com/office/officeart/2018/2/layout/IconVerticalSolidList"/>
    <dgm:cxn modelId="{91BC3B3D-C517-409C-8FE1-AEE1773A066A}" type="presParOf" srcId="{7D716533-126E-4737-A090-48A8C91ED13B}" destId="{A6EE6CF8-1957-4625-9EA5-55EFCDC37F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8389F-3CAD-4868-8FCA-945A3280FC87}">
      <dsp:nvSpPr>
        <dsp:cNvPr id="0" name=""/>
        <dsp:cNvSpPr/>
      </dsp:nvSpPr>
      <dsp:spPr>
        <a:xfrm>
          <a:off x="0" y="4145"/>
          <a:ext cx="6596063" cy="14201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5F3C3-30BC-4396-A3C0-4A37DB9630ED}">
      <dsp:nvSpPr>
        <dsp:cNvPr id="0" name=""/>
        <dsp:cNvSpPr/>
      </dsp:nvSpPr>
      <dsp:spPr>
        <a:xfrm>
          <a:off x="429597" y="323680"/>
          <a:ext cx="781849" cy="7810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ECC3A-9B33-4F77-9EF3-9EA935D6FCDB}">
      <dsp:nvSpPr>
        <dsp:cNvPr id="0" name=""/>
        <dsp:cNvSpPr/>
      </dsp:nvSpPr>
      <dsp:spPr>
        <a:xfrm>
          <a:off x="1641044" y="4145"/>
          <a:ext cx="4868812" cy="142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447" tIns="150447" rIns="150447" bIns="1504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Доходы социальной сети «</a:t>
          </a:r>
          <a:r>
            <a:rPr lang="en-US" sz="1600" kern="1200" dirty="0"/>
            <a:t>Facebook</a:t>
          </a:r>
          <a:r>
            <a:rPr lang="ru-RU" sz="1600" kern="1200" dirty="0"/>
            <a:t>» напрямую коррелируют с количеством активных пользователей компании, в то время как «</a:t>
          </a:r>
          <a:r>
            <a:rPr lang="en-US" sz="1600" kern="1200" dirty="0" err="1"/>
            <a:t>TikTok</a:t>
          </a:r>
          <a:r>
            <a:rPr lang="ru-RU" sz="1600" kern="1200" dirty="0"/>
            <a:t>» не имеет подобной прямой корреляции между количеством пользователей и своей прибылью</a:t>
          </a:r>
          <a:endParaRPr lang="en-US" sz="1600" kern="1200" dirty="0"/>
        </a:p>
      </dsp:txBody>
      <dsp:txXfrm>
        <a:off x="1641044" y="4145"/>
        <a:ext cx="4868812" cy="1421544"/>
      </dsp:txXfrm>
    </dsp:sp>
    <dsp:sp modelId="{910B1527-63AC-4E3A-8C09-3D592EAAEBE6}">
      <dsp:nvSpPr>
        <dsp:cNvPr id="0" name=""/>
        <dsp:cNvSpPr/>
      </dsp:nvSpPr>
      <dsp:spPr>
        <a:xfrm>
          <a:off x="0" y="1785478"/>
          <a:ext cx="6596063" cy="14201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6D712-DB83-4F92-A07D-0DFFAA9D8AB6}">
      <dsp:nvSpPr>
        <dsp:cNvPr id="0" name=""/>
        <dsp:cNvSpPr/>
      </dsp:nvSpPr>
      <dsp:spPr>
        <a:xfrm>
          <a:off x="429597" y="2079706"/>
          <a:ext cx="781849" cy="7810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C61CB-7717-4E1D-9EDC-0998C98255F9}">
      <dsp:nvSpPr>
        <dsp:cNvPr id="0" name=""/>
        <dsp:cNvSpPr/>
      </dsp:nvSpPr>
      <dsp:spPr>
        <a:xfrm>
          <a:off x="1641044" y="1760171"/>
          <a:ext cx="4868812" cy="142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447" tIns="150447" rIns="150447" bIns="1504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 «</a:t>
          </a:r>
          <a:r>
            <a:rPr lang="en-US" sz="1800" kern="1200" dirty="0"/>
            <a:t>Facebook</a:t>
          </a:r>
          <a:r>
            <a:rPr lang="ru-RU" sz="1800" kern="1200" dirty="0"/>
            <a:t>» увеличение количества пользователей происходит постепенно. «</a:t>
          </a:r>
          <a:r>
            <a:rPr lang="en-US" sz="1800" kern="1200" dirty="0" err="1"/>
            <a:t>TikTok</a:t>
          </a:r>
          <a:r>
            <a:rPr lang="ru-RU" sz="1800" kern="1200" dirty="0"/>
            <a:t>» же показывает очень резкий и стремительный рост числа пользователей </a:t>
          </a:r>
          <a:endParaRPr lang="en-US" sz="1800" kern="1200" dirty="0"/>
        </a:p>
      </dsp:txBody>
      <dsp:txXfrm>
        <a:off x="1641044" y="1760171"/>
        <a:ext cx="4868812" cy="1421544"/>
      </dsp:txXfrm>
    </dsp:sp>
    <dsp:sp modelId="{398719A1-D6C5-48ED-B45E-4B5DD24DD4A0}">
      <dsp:nvSpPr>
        <dsp:cNvPr id="0" name=""/>
        <dsp:cNvSpPr/>
      </dsp:nvSpPr>
      <dsp:spPr>
        <a:xfrm>
          <a:off x="0" y="3516197"/>
          <a:ext cx="6596063" cy="142015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3DC0A-06BE-4659-BF2B-833D37AAD91D}">
      <dsp:nvSpPr>
        <dsp:cNvPr id="0" name=""/>
        <dsp:cNvSpPr/>
      </dsp:nvSpPr>
      <dsp:spPr>
        <a:xfrm>
          <a:off x="429597" y="3835732"/>
          <a:ext cx="781849" cy="7810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E6CF8-1957-4625-9EA5-55EFCDC37F4A}">
      <dsp:nvSpPr>
        <dsp:cNvPr id="0" name=""/>
        <dsp:cNvSpPr/>
      </dsp:nvSpPr>
      <dsp:spPr>
        <a:xfrm>
          <a:off x="1641044" y="3516197"/>
          <a:ext cx="4868812" cy="142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447" tIns="150447" rIns="150447" bIns="1504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Главным статистическим отличием пользователей социальных сетей является их возрастная группа.</a:t>
          </a:r>
          <a:endParaRPr lang="en-US" sz="2000" kern="1200" dirty="0"/>
        </a:p>
      </dsp:txBody>
      <dsp:txXfrm>
        <a:off x="1641044" y="3516197"/>
        <a:ext cx="4868812" cy="1421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66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84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69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36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26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945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058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43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33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338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11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4DA4461-DEE2-44FE-A8DF-8A39826A5CEE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29CB978-2B8D-49CC-A238-68B3E527BF02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4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0BED20A-5CAE-4144-B33B-4FDC3467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390B94-D0E6-FD41-8890-3F0A5BA76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6629" y="346841"/>
            <a:ext cx="5740739" cy="32865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b="1" spc="100" dirty="0" err="1"/>
              <a:t>Статистический</a:t>
            </a:r>
            <a:r>
              <a:rPr lang="en-US" sz="4000" b="1" spc="100" dirty="0"/>
              <a:t> </a:t>
            </a:r>
            <a:r>
              <a:rPr lang="en-US" sz="4000" b="1" spc="100" dirty="0" err="1"/>
              <a:t>анализ</a:t>
            </a:r>
            <a:r>
              <a:rPr lang="en-US" sz="4000" b="1" spc="100" dirty="0"/>
              <a:t> </a:t>
            </a:r>
            <a:r>
              <a:rPr lang="en-US" sz="4000" b="1" spc="100" dirty="0" err="1"/>
              <a:t>и</a:t>
            </a:r>
            <a:r>
              <a:rPr lang="en-US" sz="4000" b="1" spc="100" dirty="0"/>
              <a:t> </a:t>
            </a:r>
            <a:r>
              <a:rPr lang="en-US" sz="4000" b="1" spc="100" dirty="0" err="1"/>
              <a:t>сравнительная</a:t>
            </a:r>
            <a:r>
              <a:rPr lang="en-US" sz="4000" b="1" spc="100" dirty="0"/>
              <a:t> </a:t>
            </a:r>
            <a:r>
              <a:rPr lang="en-US" sz="4000" b="1" spc="100" dirty="0" err="1"/>
              <a:t>характеристика</a:t>
            </a:r>
            <a:r>
              <a:rPr lang="en-US" sz="4000" b="1" spc="100" dirty="0"/>
              <a:t> </a:t>
            </a:r>
            <a:r>
              <a:rPr lang="en-US" sz="4000" b="1" spc="100" dirty="0" err="1"/>
              <a:t>аудиторий</a:t>
            </a:r>
            <a:r>
              <a:rPr lang="en-US" sz="4000" b="1" spc="100" dirty="0"/>
              <a:t> «Facebook» </a:t>
            </a:r>
            <a:r>
              <a:rPr lang="en-US" sz="4000" b="1" spc="100" dirty="0" err="1"/>
              <a:t>и</a:t>
            </a:r>
            <a:r>
              <a:rPr lang="en-US" sz="4000" b="1" spc="100" dirty="0"/>
              <a:t> «</a:t>
            </a:r>
            <a:r>
              <a:rPr lang="en-US" sz="4000" b="1" spc="100" dirty="0" err="1"/>
              <a:t>TikTok</a:t>
            </a:r>
            <a:r>
              <a:rPr lang="en-US" sz="4000" b="1" spc="100" dirty="0"/>
              <a:t>»</a:t>
            </a:r>
            <a:br>
              <a:rPr lang="en-US" sz="2400" spc="100" dirty="0"/>
            </a:br>
            <a:endParaRPr lang="en-US" sz="2400" spc="1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2D2C7FD-5CDE-1C46-B784-7C7201D87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45" r="4" b="6442"/>
          <a:stretch/>
        </p:blipFill>
        <p:spPr>
          <a:xfrm>
            <a:off x="484632" y="484632"/>
            <a:ext cx="4495806" cy="3511948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10D6E2B-CDB5-4D5D-8078-81CE987C4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14712CB-343F-47FD-88B1-FC04E606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775" y="4150596"/>
            <a:ext cx="1038557" cy="2231807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31B117-94D1-6B46-B3D1-20D0A134F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38" r="3" b="15858"/>
          <a:stretch/>
        </p:blipFill>
        <p:spPr>
          <a:xfrm>
            <a:off x="1688924" y="4150596"/>
            <a:ext cx="3291514" cy="2231808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3A551F-E109-7F41-B17A-6CBF67F12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2474" y="4773169"/>
            <a:ext cx="3181204" cy="2231807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Выполнили:Волкова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Ксения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Низовцев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Александр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Сорокина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Дарья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Табак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Анастасия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Яцков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Тимофей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1-ый </a:t>
            </a:r>
            <a:r>
              <a:rPr lang="en-US" dirty="0" err="1">
                <a:solidFill>
                  <a:schemeClr val="tx1"/>
                </a:solidFill>
              </a:rPr>
              <a:t>курс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БЛГ-191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5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0D211EF-0F2C-0743-A985-D0C326EA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4800" dirty="0"/>
              <a:t>Ранее проведенные исследования</a:t>
            </a:r>
            <a:endParaRPr 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1D096-823A-D140-B610-FA980AB4FCD3}"/>
              </a:ext>
            </a:extLst>
          </p:cNvPr>
          <p:cNvSpPr txBox="1"/>
          <p:nvPr/>
        </p:nvSpPr>
        <p:spPr>
          <a:xfrm>
            <a:off x="1024129" y="2286000"/>
            <a:ext cx="465623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Исследования «Яндекс. Радар»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Исследовательская компания </a:t>
            </a:r>
            <a:r>
              <a:rPr lang="en-US" sz="2800" dirty="0" err="1"/>
              <a:t>Mediascope</a:t>
            </a:r>
            <a:endParaRPr lang="ru-RU" sz="28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Статистика, предоставленная самими компаниями</a:t>
            </a:r>
            <a:endParaRPr lang="en-US" sz="2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B21F49-8CEC-4962-BDD8-C2B7A7EB2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87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ADA9F6-3858-4C21-9545-5E3A70A33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10" y="321731"/>
            <a:ext cx="3278619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C34D5A5-966B-1C48-9182-39AECAE985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9894" y="1206276"/>
            <a:ext cx="2958039" cy="1893144"/>
          </a:xfrm>
          <a:prstGeom prst="rect">
            <a:avLst/>
          </a:prstGeom>
          <a:noFill/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ED47266-A692-49B0-89A9-FC9B2BAA3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513" y="311970"/>
            <a:ext cx="2028821" cy="1180366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7A0719-AF56-4A45-B768-6D494ED13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72" y="1665817"/>
            <a:ext cx="2014462" cy="23181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4AD12A-A649-2B4E-B27D-B86310E50B6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15103"/>
          <a:stretch/>
        </p:blipFill>
        <p:spPr bwMode="auto">
          <a:xfrm>
            <a:off x="10005364" y="2386398"/>
            <a:ext cx="1708795" cy="85313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386CD60-F390-4BDD-B855-0EEAF71D5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F529BD-9A3F-46C9-842E-8F68FC56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7403D9-F511-8C44-B665-C09FC70265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3799" y="4571895"/>
            <a:ext cx="2880360" cy="1483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440585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95E03B6-575A-44F8-B87E-011F9FA07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1477BB-BB14-4E1A-B744-CFD4E9719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7F7CC76-5A8E-4E46-9618-DE489C4DA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94A244-3885-4D94-977A-BE29B37D8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4" y="321732"/>
            <a:ext cx="4332562" cy="61489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0D211EF-0F2C-0743-A985-D0C326EA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947988"/>
            <a:ext cx="3535388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Facebook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1AA3E2-04BB-5149-840B-8D454D007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68" r="23175" b="-2"/>
          <a:stretch/>
        </p:blipFill>
        <p:spPr>
          <a:xfrm>
            <a:off x="4812572" y="321732"/>
            <a:ext cx="3797806" cy="367484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58FA356-5069-426C-BADE-F43DC6E08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1F8908-7E0E-4BD8-8BEC-B6F4493DA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2859" y="4077013"/>
            <a:ext cx="3243738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3024625-6675-4C2F-A815-35394AF5C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145" y="4157448"/>
            <a:ext cx="3808111" cy="23026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D1E542-F132-4244-82E7-C1AB5F616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5" r="14433" b="-2"/>
          <a:stretch/>
        </p:blipFill>
        <p:spPr>
          <a:xfrm>
            <a:off x="8778532" y="2590800"/>
            <a:ext cx="3088457" cy="3869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41D096-823A-D140-B610-FA980AB4FCD3}"/>
              </a:ext>
            </a:extLst>
          </p:cNvPr>
          <p:cNvSpPr txBox="1"/>
          <p:nvPr/>
        </p:nvSpPr>
        <p:spPr>
          <a:xfrm>
            <a:off x="5002932" y="4318312"/>
            <a:ext cx="3383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Facebook</a:t>
            </a: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- крупнейшая социальная сеть и компания в мире</a:t>
            </a:r>
          </a:p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Компания была основана 4 февраля 2004 года Марком </a:t>
            </a:r>
            <a:r>
              <a:rPr lang="ru-RU" sz="1600" b="1" dirty="0" err="1">
                <a:solidFill>
                  <a:schemeClr val="accent1">
                    <a:lumMod val="50000"/>
                  </a:schemeClr>
                </a:solidFill>
              </a:rPr>
              <a:t>Цукербергом</a:t>
            </a:r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 во время обучения в Гарвардском университете.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F379C-F00B-7443-AC67-4FF140F329B0}"/>
              </a:ext>
            </a:extLst>
          </p:cNvPr>
          <p:cNvSpPr txBox="1"/>
          <p:nvPr/>
        </p:nvSpPr>
        <p:spPr>
          <a:xfrm>
            <a:off x="8945500" y="828894"/>
            <a:ext cx="2754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Facebook</a:t>
            </a:r>
            <a:r>
              <a:rPr lang="ru-RU" dirty="0">
                <a:solidFill>
                  <a:schemeClr val="bg1"/>
                </a:solidFill>
              </a:rPr>
              <a:t> входит в пятерку самых посещаемых веб-сайтов мира.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27031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C30D63-10C8-4409-A67E-476C04F75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5141002" cy="61489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EB89B6-A2EA-294D-8F00-DFE825DB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TikTok</a:t>
            </a:r>
            <a:endParaRPr lang="ru-RU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B554C-3D30-4464-80F1-6E0456D49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639FDFF-6253-0B43-83AF-97AC1D908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824" y="321732"/>
            <a:ext cx="3792537" cy="37925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DD3C0B-B8DA-944F-A8FE-D9D174F64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1" r="10608" b="-1"/>
          <a:stretch/>
        </p:blipFill>
        <p:spPr>
          <a:xfrm>
            <a:off x="406293" y="1733846"/>
            <a:ext cx="4721273" cy="45678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0D923B-71CC-44D9-AA61-B3BD611C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1732"/>
            <a:ext cx="2286920" cy="273281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3B58E-0CD0-4486-9C2C-F5C9AA564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825" y="4157448"/>
            <a:ext cx="3798245" cy="23026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95AC30-A0A9-7340-B19B-5CE661249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54" r="30864" b="3"/>
          <a:stretch/>
        </p:blipFill>
        <p:spPr>
          <a:xfrm>
            <a:off x="9583346" y="3210267"/>
            <a:ext cx="2286921" cy="324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C81D13-D4F7-3444-9836-B96C069678E9}"/>
              </a:ext>
            </a:extLst>
          </p:cNvPr>
          <p:cNvSpPr txBox="1"/>
          <p:nvPr/>
        </p:nvSpPr>
        <p:spPr>
          <a:xfrm>
            <a:off x="5725552" y="4277890"/>
            <a:ext cx="36938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Сеть была запущена с 2018 года, и на данный момент является ведущей </a:t>
            </a:r>
            <a:r>
              <a:rPr lang="ru-RU" dirty="0" err="1"/>
              <a:t>видеоплатформой</a:t>
            </a:r>
            <a:r>
              <a:rPr lang="ru-RU" dirty="0"/>
              <a:t> для коротких видео и все больше становится популярной по всему миру, став одним из наиболее скачиваемых приложений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451A72-97CC-C049-9E98-4ABAAACB705F}"/>
              </a:ext>
            </a:extLst>
          </p:cNvPr>
          <p:cNvSpPr/>
          <p:nvPr/>
        </p:nvSpPr>
        <p:spPr>
          <a:xfrm>
            <a:off x="9577637" y="683359"/>
            <a:ext cx="2061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TikTok</a:t>
            </a:r>
            <a:r>
              <a:rPr lang="ru-RU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-сервис для создания и просмотра коротких видео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54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F3E77-94C7-ED47-8928-B89FD847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monthly active Facebook users worldwide as of 2018-19, Quarterly revenue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E3C76C-3DE4-EE4A-A430-34C0BC99E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620" y="1912670"/>
            <a:ext cx="4754880" cy="822960"/>
          </a:xfrm>
        </p:spPr>
        <p:txBody>
          <a:bodyPr/>
          <a:lstStyle/>
          <a:p>
            <a:r>
              <a:rPr lang="en-US" dirty="0"/>
              <a:t>Facebook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6863B7B-22D2-7041-BF9C-507246380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9320" y="2055177"/>
            <a:ext cx="4754880" cy="822960"/>
          </a:xfrm>
        </p:spPr>
        <p:txBody>
          <a:bodyPr/>
          <a:lstStyle/>
          <a:p>
            <a:r>
              <a:rPr lang="en-US" dirty="0" err="1"/>
              <a:t>TikTok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4A4905C-AE85-4F93-9B35-D965F67304B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56160664"/>
              </p:ext>
            </p:extLst>
          </p:nvPr>
        </p:nvGraphicFramePr>
        <p:xfrm>
          <a:off x="812800" y="2735630"/>
          <a:ext cx="4754562" cy="3341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027D71A-7832-614E-9954-2EE74B386C4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20179581"/>
              </p:ext>
            </p:extLst>
          </p:nvPr>
        </p:nvGraphicFramePr>
        <p:xfrm>
          <a:off x="6201102" y="2857228"/>
          <a:ext cx="4543097" cy="2933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52C3E0FF-CF1A-514A-85B1-21BA9B0D2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083413"/>
              </p:ext>
            </p:extLst>
          </p:nvPr>
        </p:nvGraphicFramePr>
        <p:xfrm>
          <a:off x="8668009" y="6155479"/>
          <a:ext cx="1999596" cy="4769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9798">
                  <a:extLst>
                    <a:ext uri="{9D8B030D-6E8A-4147-A177-3AD203B41FA5}">
                      <a16:colId xmlns:a16="http://schemas.microsoft.com/office/drawing/2014/main" val="1115546668"/>
                    </a:ext>
                  </a:extLst>
                </a:gridCol>
                <a:gridCol w="999798">
                  <a:extLst>
                    <a:ext uri="{9D8B030D-6E8A-4147-A177-3AD203B41FA5}">
                      <a16:colId xmlns:a16="http://schemas.microsoft.com/office/drawing/2014/main" val="239022479"/>
                    </a:ext>
                  </a:extLst>
                </a:gridCol>
              </a:tblGrid>
              <a:tr h="476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correlation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69%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3172199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B4C5EE1A-EE88-854B-887D-F594CD52A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96985"/>
              </p:ext>
            </p:extLst>
          </p:nvPr>
        </p:nvGraphicFramePr>
        <p:xfrm>
          <a:off x="813195" y="6155479"/>
          <a:ext cx="1817894" cy="538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4991">
                  <a:extLst>
                    <a:ext uri="{9D8B030D-6E8A-4147-A177-3AD203B41FA5}">
                      <a16:colId xmlns:a16="http://schemas.microsoft.com/office/drawing/2014/main" val="3236526011"/>
                    </a:ext>
                  </a:extLst>
                </a:gridCol>
                <a:gridCol w="802903">
                  <a:extLst>
                    <a:ext uri="{9D8B030D-6E8A-4147-A177-3AD203B41FA5}">
                      <a16:colId xmlns:a16="http://schemas.microsoft.com/office/drawing/2014/main" val="295612236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  </a:t>
                      </a:r>
                      <a:r>
                        <a:rPr lang="ru-RU" sz="1400" dirty="0" err="1">
                          <a:effectLst/>
                        </a:rPr>
                        <a:t>Correlation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89%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94417329"/>
                  </a:ext>
                </a:extLst>
              </a:tr>
            </a:tbl>
          </a:graphicData>
        </a:graphic>
      </p:graphicFrame>
      <p:pic>
        <p:nvPicPr>
          <p:cNvPr id="14" name="Рисунок 13" descr="Статистика (справа налево)">
            <a:extLst>
              <a:ext uri="{FF2B5EF4-FFF2-40B4-BE49-F238E27FC236}">
                <a16:creationId xmlns:a16="http://schemas.microsoft.com/office/drawing/2014/main" id="{AC0130A5-C03A-5A4E-8BFC-1A8C42482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4516" y="862997"/>
            <a:ext cx="914400" cy="914400"/>
          </a:xfrm>
          <a:prstGeom prst="rect">
            <a:avLst/>
          </a:prstGeom>
        </p:spPr>
      </p:pic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F7CB96FE-0461-3847-BDDB-C20BBC30E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705766"/>
              </p:ext>
            </p:extLst>
          </p:nvPr>
        </p:nvGraphicFramePr>
        <p:xfrm>
          <a:off x="2930383" y="6175227"/>
          <a:ext cx="1027164" cy="4509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3582">
                  <a:extLst>
                    <a:ext uri="{9D8B030D-6E8A-4147-A177-3AD203B41FA5}">
                      <a16:colId xmlns:a16="http://schemas.microsoft.com/office/drawing/2014/main" val="192120506"/>
                    </a:ext>
                  </a:extLst>
                </a:gridCol>
                <a:gridCol w="513582">
                  <a:extLst>
                    <a:ext uri="{9D8B030D-6E8A-4147-A177-3AD203B41FA5}">
                      <a16:colId xmlns:a16="http://schemas.microsoft.com/office/drawing/2014/main" val="24309180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tэмп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effectLst/>
                        </a:rPr>
                        <a:t>tкрит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49845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4,706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2,447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5661200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50B05257-D561-4449-A16A-756AA305E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178" y="6175228"/>
            <a:ext cx="42152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6F6A95-64A2-1E4A-ACFF-D0C2D8685CE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146387" y="6182208"/>
            <a:ext cx="1349687" cy="393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146981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D249B-1D26-FB4A-BFD3-716F50BD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82868"/>
            <a:ext cx="9720072" cy="1201963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 of monthly active  users worldwide as of 2018-19</a:t>
            </a:r>
            <a:br>
              <a:rPr lang="en-US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965D3A-FA42-8B4F-A338-1223E2BC1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Facebook</a:t>
            </a:r>
            <a:endParaRPr lang="ru-RU" sz="2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C98CE3-8486-0B4C-8306-0068FDB19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TikTok</a:t>
            </a:r>
            <a:endParaRPr lang="ru-RU" sz="2400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42D9CDA-D013-4C4A-8F00-B43B13E995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45092539"/>
              </p:ext>
            </p:extLst>
          </p:nvPr>
        </p:nvGraphicFramePr>
        <p:xfrm>
          <a:off x="651642" y="3226676"/>
          <a:ext cx="4992414" cy="30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421F627-F34D-459E-A722-CB6906A664A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31251474"/>
              </p:ext>
            </p:extLst>
          </p:nvPr>
        </p:nvGraphicFramePr>
        <p:xfrm>
          <a:off x="5989637" y="3226677"/>
          <a:ext cx="5245922" cy="308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Рисунок 9" descr="Линейчатая диаграмма справа налево">
            <a:extLst>
              <a:ext uri="{FF2B5EF4-FFF2-40B4-BE49-F238E27FC236}">
                <a16:creationId xmlns:a16="http://schemas.microsoft.com/office/drawing/2014/main" id="{DFBCA9CF-2877-AE40-9E3A-C56D9716A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0485" y="549275"/>
            <a:ext cx="1094773" cy="10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031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D249B-1D26-FB4A-BFD3-716F50BD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82868"/>
            <a:ext cx="9720072" cy="1201963"/>
          </a:xfrm>
        </p:spPr>
        <p:txBody>
          <a:bodyPr>
            <a:normAutofit fontScale="90000"/>
          </a:bodyPr>
          <a:lstStyle/>
          <a:p>
            <a:r>
              <a:rPr lang="en-US" dirty="0"/>
              <a:t>Popularity</a:t>
            </a:r>
            <a:br>
              <a:rPr lang="en-US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965D3A-FA42-8B4F-A338-1223E2BC1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Facebook</a:t>
            </a:r>
            <a:endParaRPr lang="ru-RU" sz="2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C98CE3-8486-0B4C-8306-0068FDB19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Tik</a:t>
            </a:r>
            <a:r>
              <a:rPr lang="en-US" sz="2800" dirty="0" err="1"/>
              <a:t>Tok</a:t>
            </a:r>
            <a:endParaRPr lang="ru-RU" sz="2400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666BEF33-0235-D141-A41E-EDFD78EBD54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7977216"/>
              </p:ext>
            </p:extLst>
          </p:nvPr>
        </p:nvGraphicFramePr>
        <p:xfrm>
          <a:off x="1023938" y="2967038"/>
          <a:ext cx="4754562" cy="3341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7DAAB83D-0A68-574C-B0ED-637E6627C57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13422314"/>
              </p:ext>
            </p:extLst>
          </p:nvPr>
        </p:nvGraphicFramePr>
        <p:xfrm>
          <a:off x="5989638" y="2967038"/>
          <a:ext cx="4754562" cy="3341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Рисунок 11" descr="Исследование">
            <a:extLst>
              <a:ext uri="{FF2B5EF4-FFF2-40B4-BE49-F238E27FC236}">
                <a16:creationId xmlns:a16="http://schemas.microsoft.com/office/drawing/2014/main" id="{2B396012-363D-4444-9D7E-CF72C47CD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5255" y="569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066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D249B-1D26-FB4A-BFD3-716F50BD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82868"/>
            <a:ext cx="9720072" cy="12019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5400" dirty="0"/>
              <a:t>Distribution users in the United States as of February 2019, by age group and gender</a:t>
            </a:r>
            <a:br>
              <a:rPr lang="en-US" sz="5400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965D3A-FA42-8B4F-A338-1223E2BC1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Facebook</a:t>
            </a:r>
            <a:endParaRPr lang="ru-RU" sz="2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C98CE3-8486-0B4C-8306-0068FDB19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7011" y="2179635"/>
            <a:ext cx="4754880" cy="761843"/>
          </a:xfrm>
        </p:spPr>
        <p:txBody>
          <a:bodyPr>
            <a:normAutofit/>
          </a:bodyPr>
          <a:lstStyle/>
          <a:p>
            <a:r>
              <a:rPr lang="en-US" sz="4000" dirty="0" err="1"/>
              <a:t>Tik</a:t>
            </a:r>
            <a:r>
              <a:rPr lang="en-US" sz="3600" dirty="0" err="1"/>
              <a:t>Tok</a:t>
            </a:r>
            <a:endParaRPr lang="ru-RU" sz="3200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7DAAB83D-0A68-574C-B0ED-637E6627C573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89638" y="2967038"/>
          <a:ext cx="4754562" cy="3341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2C9CC250-2D02-4363-AC1C-E6D7D5F940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125606"/>
              </p:ext>
            </p:extLst>
          </p:nvPr>
        </p:nvGraphicFramePr>
        <p:xfrm>
          <a:off x="6096000" y="2971334"/>
          <a:ext cx="6080760" cy="372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4E48D395-E848-4A25-8AAD-C72AF960F7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49944720"/>
              </p:ext>
            </p:extLst>
          </p:nvPr>
        </p:nvGraphicFramePr>
        <p:xfrm>
          <a:off x="506437" y="2967038"/>
          <a:ext cx="5272063" cy="372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87606552"/>
      </p:ext>
    </p:extLst>
  </p:cSld>
  <p:clrMapOvr>
    <a:masterClrMapping/>
  </p:clrMapOvr>
  <p:transition spd="slow">
    <p:cover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D9C90-9BC4-475D-882D-E5CE7282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035AE-4459-334D-BEED-B05CF33D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ru-RU"/>
              <a:t>Выводы</a:t>
            </a:r>
            <a:endParaRPr lang="ru-R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9A992A-8032-4495-B8E1-DA5D87704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7B64D98B-97B7-40AF-A124-5C2FA96A3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083323"/>
              </p:ext>
            </p:extLst>
          </p:nvPr>
        </p:nvGraphicFramePr>
        <p:xfrm>
          <a:off x="942975" y="933450"/>
          <a:ext cx="6596063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96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288</Words>
  <Application>Microsoft Office PowerPoint</Application>
  <PresentationFormat>Широкоэкранный</PresentationFormat>
  <Paragraphs>52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Tw Cen MT</vt:lpstr>
      <vt:lpstr>Tw Cen MT Condensed</vt:lpstr>
      <vt:lpstr>Wingdings 3</vt:lpstr>
      <vt:lpstr>Интеграл</vt:lpstr>
      <vt:lpstr>Статистический анализ и сравнительная характеристика аудиторий «Facebook» и «TikTok» </vt:lpstr>
      <vt:lpstr>Ранее проведенные исследования</vt:lpstr>
      <vt:lpstr>Facebook </vt:lpstr>
      <vt:lpstr>TikTok</vt:lpstr>
      <vt:lpstr>Number of monthly active Facebook users worldwide as of 2018-19, Quarterly revenue</vt:lpstr>
      <vt:lpstr>Number of monthly active  users worldwide as of 2018-19 </vt:lpstr>
      <vt:lpstr>Popularity </vt:lpstr>
      <vt:lpstr> Distribution users in the United States as of February 2019, by age group and gender 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Статистический анализ и сравнительная характеристика аудиторий «Facebook» и «TikTok»</dc:title>
  <dc:creator>Ксения Волкова</dc:creator>
  <cp:lastModifiedBy>Даша</cp:lastModifiedBy>
  <cp:revision>1</cp:revision>
  <dcterms:created xsi:type="dcterms:W3CDTF">2020-06-03T09:59:28Z</dcterms:created>
  <dcterms:modified xsi:type="dcterms:W3CDTF">2020-06-03T10:12:35Z</dcterms:modified>
</cp:coreProperties>
</file>